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9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71" r:id="rId11"/>
    <p:sldId id="256" r:id="rId12"/>
    <p:sldId id="264" r:id="rId13"/>
    <p:sldId id="265" r:id="rId14"/>
    <p:sldId id="266" r:id="rId15"/>
    <p:sldId id="267" r:id="rId16"/>
    <p:sldId id="268" r:id="rId17"/>
    <p:sldId id="273" r:id="rId18"/>
    <p:sldId id="272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ilf64tFhGL83CEXPoHkUw==" hashData="tYSERmW7WNDYvQ/IsqFo017mpSw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81" autoAdjust="0"/>
  </p:normalViewPr>
  <p:slideViewPr>
    <p:cSldViewPr>
      <p:cViewPr varScale="1">
        <p:scale>
          <a:sx n="60" d="100"/>
          <a:sy n="6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1T20:38:34.9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23590 7739,'24'0,"-24"-25,0 0,0 1,0-1,0 0,0 0,0 0,0 1,0-1,0 0,0 0,0 75,0-1,0-24,0 0,0 0,0 0,0-1,0 1,0 0,0 0,0 0,0-1,0 1,0 0,0 0,0 0,0-1,-24-24,24 25,0 0,0 0,0 0,0 0,0-1,-25-24,0 0,50 0,0 0,-1 0,1 0,0 0,0 0,0 0,-1 0,1 0,0 0,0 0</inkml:trace>
  <inkml:trace contextRef="#ctx0" brushRef="#br0" timeOffset="2321.2305">23490 6028,'0'-25,"0"0,25 0,-25 0,25 25,0-24,0 24,-1 0,-24 24,0 1,25-25,-25 25,25 0,0-25,-25 25,0-1,25 1,-25 0,0 0,0 0,0-1,0 1,-25 0,0 0,25 0,-25-25,25 24,-25-24,25 25,-24-25,24 25,-25-25,0 25,0 0,25-1,25-24,0 25,0-25,-1 0,1 0,0 0,0 0,0 0,-1 0,1 0,0 0,0 0</inkml:trace>
  <inkml:trace contextRef="#ctx0" brushRef="#br0" timeOffset="4395.4814">23490 4514,'0'-24,"0"-1,0 0,25 0,0 25,0-25,0 25,-25-24,24 24,1-25,0 25,0 0,0 0,-1 25,1-1,-25 1,25 0,-25 0,0 0,0-1,0 1,0 0,0 0,0 0,25-1,0-24,-25 25,24 0,1 0,-25 0,25-1,-25 1,25 0,-25 0,0 0,0 0,-25-25,0 0,25 24,-25-24,1 0,-1 0,0 0,0 0,25-24,-25 24,1 0,24-25,-25 0</inkml:trace>
  <inkml:trace contextRef="#ctx0" brushRef="#br0" timeOffset="5953.7554">23490 2902,'25'25,"-25"25,0-26,0 1,0 0,0 0,0 24,0-24,0 25,0-25,25-25,-25 24,0 1,25-25,0 0,-1 0,1 0,25 0,-25 0,-1 0,1 0,0 0,0 0</inkml:trace>
  <inkml:trace contextRef="#ctx0" brushRef="#br0" timeOffset="6515.7446">23788 3150,'0'25,"0"0,0 24,0-24,0 25,0-25,0 24,0-24,0 0,0 0,0-1,0 1,0 0,25 0</inkml:trace>
  <inkml:trace contextRef="#ctx0" brushRef="#br0" timeOffset="8456.0365">22622 8930,'0'-25,"0"0,0 0,0 0,0-24,0 24,0 0,0 0,0 50,0 0,0 0,0 0,0-1,0 1,0 0,0 0,0 0,0-1,0 1,0 0,0 0,0 0,0 0,0-1</inkml:trace>
  <inkml:trace contextRef="#ctx0" brushRef="#br0" timeOffset="10452.223">21208 8806,'25'-25,"0"25,0 0,0 0,-1 0,-24 25,25-1,0-24,-25 25,0 0,0 0,0 0,0-1,0 1,0 0,0 0,0 0,-25-25,25 25,-25-25,25 24,-24 1,-1-25,25 25,25-25,-1 0,1 0,-25 25,50-25,-25 0,-1 0,1 0,0 25,0-25,0 0,-25 24,24-24,1 0,-50 0</inkml:trace>
  <inkml:trace contextRef="#ctx0" brushRef="#br0" timeOffset="12213.4654">20018 8880,'0'-25,"25"0,-1 25,1-24,0 24,0 0,0 0,-1 24,-24 1,25 0,-25 0,0 0,0-1,0 1,0 25,-25-50,1 25,-1-25,25 25,-25-25,0 0,50 24,-25 1,25-25,0 25,-1 0,1-25,-25 25,0-1,0 1,25-25,-25 25,0 0,0 0,-25-25,0 24,1-24,-1 0,-25 0,25 0,1 0,-1-24,0 24,-25 0,50-25,-24 25,-1 0</inkml:trace>
  <inkml:trace contextRef="#ctx0" brushRef="#br0" timeOffset="13609.699">18802 8781,'0'25,"0"-1,0 1,0 0,-25 0,25 49,-24-49,-1 0,0 49,25-49,-25 0,25 0,-25-25,25 25,-24-1,24 1,24-25,1 0,0 0,0 0,24 0,-24 0,50 0,-50 0,-25-25,24 25,1 0,0 0,0 0</inkml:trace>
  <inkml:trace contextRef="#ctx0" brushRef="#br0" timeOffset="14169.7729">18926 9103,'0'25,"0"0,0 0,0 0,-24-1,24 1,-25 25,0-1,25-24,-25-25,25 25,0 0,0 0,0-1</inkml:trace>
  <inkml:trace contextRef="#ctx0" brushRef="#br0" timeOffset="16377.0227">17686 8855,'0'-25,"-25"25,0 0,1 0,-1 0,0 0,0 0,25 25,-25-25,1 0,24 25,0 0,-25 0,25-1,0 1,0 0,0 0,0 0,0 0,0-1,25-24,-1 0,1 0,-25-24,25 24,0 0,0 0,-1 0,1 0,25 0,0 0,-50 24,24-24,-24 25,25-25,-25 25,25-25,-25 25,0 0,0-1,0 1,-25-25,25 25,-25-25,25 25,-24-25,-1 25,0-25,0 24,0-24,0 0,1 0,-1 0,0 0,0 0,0 0,1 0,-1-24,25-1</inkml:trace>
  <inkml:trace contextRef="#ctx0" brushRef="#br0" timeOffset="18512.3037">16495 8830,'-24'0,"-1"0,0 0,0 0,0 0,1 0,-1 25,0 0,25 0,-25-25,25 25,-25-25,1 24,24 1,0 0,-25-25,25 25,0 0,0 0,0-1,0 1,0 0,0 0,0 0,0-1,0 1,0 0,25 0,-1-25,1 25,0-25,0 0,0 0,-1 0,1-25,-25 0,0 0,0 0,0 1,0-1,0 0,0 0,0 0,-25 25,1 0,-1 0,25 25,-25-25,0 0,25 25,-25-25,25 25,-24-25</inkml:trace>
  <inkml:trace contextRef="#ctx0" brushRef="#br0" timeOffset="21076.5873">14784 8781,'25'0,"-25"25,25-25,-1 24,1-24,0 25,0-25,0 0,-1 25,26 0,0-25,-26 25,26-25,-25 24,24-24,-24 0,0 0,-25 25,0 0,0 0,0 0,-25 0,0-1,25 1,-24-25,24 25,-25-25,25 25,-25 0,25-1,0 1,0 0,0 0,0 0,0-1,0 1,0 0,0 0,-25 0</inkml:trace>
  <inkml:trace contextRef="#ctx0" brushRef="#br0" timeOffset="22065.7219">15032 9277,'25'0,"0"0,-1 0,1 0,0 0,0 0,-25 25,25-25,-1 0,-24 25,25-25,0 0,0 0,0 24,-1-24</inkml:trace>
  <inkml:trace contextRef="#ctx0" brushRef="#br0" timeOffset="24029.9583">13916 8954,'0'-24,"-25"-1,0 0,0 25,1-25,-1 25,0-25,0 25,0 0,25-24,-24 24,-1 0,0 0,25 24,0 1,25 0,-25 0,25-25,-25 25,24-1,-24 1,25-25,-25 25,25-25,-25 25,25-25,0 25,-1 0,26-1,24-24,-49 25,25 0,-1-25,-49 25,25-25,0 25,-25-1,25-24,-25 25,0 0,0 0,0 0,0-1,0 1,-25-25,0 25,25 0,-25-25,1 25,-1-25,0 0,0 0,0 0,1-25,24 0,0 0,-25 0,25 1,0-1,0 0,0 0,0 0,0 1,25-1,-25 0,24 25,-24-25,0 0,25 1,-25-1,0 0,0 0,0 0,-25 0,25 1,0-1,-24 25,24-25</inkml:trace>
  <inkml:trace contextRef="#ctx0" brushRef="#br0" timeOffset="25948.1905">12427 8855,'-24'0,"-1"0,0 0,0 0,0 0,25 25,-24-25,-1 25,25 0,0-1,0 1,0 0,0 0,0 0,25-25,-1 25,1-25,0 0,0 0,0 24,-1-24,1 0,0 0,0-24,-25-1,0 0,25 25,-25-25,0 0,0 0,0 1,0-1,0 0,-25 25,0 0,0 0,25 25,-25-25</inkml:trace>
  <inkml:trace contextRef="#ctx0" brushRef="#br0" timeOffset="27053.3598">12477 8905,'25'0,"0"0,-25 25,0-1,25-24,-1 25,-24 0,25-25,-25 25,0 0,0 0,25-1,-25 1,0 0,0 0,0 0,0-1,0 1,0 0,0 0,-25-25,0 25,1-25,24 24,-25-24,0 25,0-25,25 25,-25-25,0 0,1 25,-1-25,0 0,0 0,0 0</inkml:trace>
  <inkml:trace contextRef="#ctx0" brushRef="#br0" timeOffset="28457.6414">11014 9054,'0'0,"0"-25,24 25,-24-25,0 0,25 0,-25 1,25 24,-25-25,0 0,0 0,0 50,-25 0,25 0,-25-25,25 49,0 1,0-25,-24 0,24-1,0 1,0 0,-25 0,25 0,0-1,0 1,0 0,0 0,0 0,0-1,0 1</inkml:trace>
  <inkml:trace contextRef="#ctx0" brushRef="#br0" timeOffset="30553.7546">11336 8979,'0'25,"0"0,0 0,0 0,0-1,0 1,25-25,-25 25,0 0,0 0,25-25,-25 24,0 1,25 0,-25 0,24-25,-24 25,25-25,0 24,0-24,0 0,-1 0,1 0,0 0,0 0,0-24,-25-1,0 0,0 0,0 0,0 1,0-1,0 0,0 0,0 0,0 1,-25 24,25-25,-25 25,25-25,0 0,0 0,-25 25,25-25,-25 25,25-24,-24 24,-1 0,0 0,0 0,0 0,1 0,24 24,-25-24,25 25,-25 0,25 0,0 0,0 0</inkml:trace>
  <inkml:trace contextRef="#ctx0" brushRef="#br0" timeOffset="32550.008">9773 8954,'0'-24,"0"-1,0 0,0 0,0 0,25 25,-25 50,0-25,0 0,0-1,0 1,0 0,0 0,0 25,0-26,0 1,0 0,0 0,0 0,0-1,0 1,0 0,-25 0</inkml:trace>
  <inkml:trace contextRef="#ctx0" brushRef="#br0" timeOffset="34186.2249">10071 8954,'25'0,"0"0,-25-24,0-1,0 0,0 50,0 0,0-1,0 1,0 0,0 0,0 0,0 0,0-1,0 1,0 0,0 0,0 0,0-1,0 1,0 0,0 0,0 0,0-1,0 1,0 0</inkml:trace>
  <inkml:trace contextRef="#ctx0" brushRef="#br0" timeOffset="35512.3771">8484 9004,'0'-25,"0"0,0 1,24-1,-24 0,0 50,0 0,0-1,25 1,-25 25,0-25,0 0,0-1,0 1,0 0,0 25,0-26,0 1,-25 25,25-25,0-1,0 1,0 0,0 0,0 0,0-1,0 1,0 0,-24-25,24 25,0-50,-25 0</inkml:trace>
  <inkml:trace contextRef="#ctx0" brushRef="#br0" timeOffset="37623.708">8806 9054,'0'-25,"0"0,0 0,0 0,25 25,-25-24,25 24,-1-25,-24 0,25 25,-25-25,25 25,-25-25,25 25,0 0,-25-24,24 24,1 0,0 0,0 0,0 0,-25 24,24-24,-24 25,0 0,0 0,0 0,0 24,0-24,0 25,0-25,0 24,0-24,0 25,-24-1,24-24,0 0,-25 24,0-24,25 0,-25-25,25 25,-25-25,1 25,-1-1,25 1,-25-25,25 25,-25-25,0 25,50 0,-25-1,25-24,-25 25,25-25,0 25,-1-25,1 0,0 0,0 0,0 0,-1 0,1 0,0 0,0 0,0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854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869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011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366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318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396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062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9615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2038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24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3543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855F8-FBEA-4963-BC6B-392B39A2BA19}" type="datetimeFigureOut">
              <a:rPr lang="tr-TR" smtClean="0"/>
              <a:t>22.4.2013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B4D11-BCDA-4B61-A388-F5EB8CB8DE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297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customXml" Target="../ink/ink1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76200" y="4343400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8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4000" b="1" dirty="0">
                <a:solidFill>
                  <a:srgbClr val="FF0000"/>
                </a:solidFill>
              </a:rPr>
              <a:t>	      </a:t>
            </a:r>
            <a:r>
              <a:rPr lang="tr-TR" sz="28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483768" y="188640"/>
            <a:ext cx="4752528" cy="1569660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EĞİM VE EĞİM AÇISI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3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Düz Ok Bağlayıcısı 5"/>
          <p:cNvCxnSpPr/>
          <p:nvPr/>
        </p:nvCxnSpPr>
        <p:spPr>
          <a:xfrm>
            <a:off x="80887" y="4869160"/>
            <a:ext cx="481434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 flipV="1">
            <a:off x="3827297" y="1904768"/>
            <a:ext cx="32951" cy="375648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>
            <a:endCxn id="20" idx="1"/>
          </p:cNvCxnSpPr>
          <p:nvPr/>
        </p:nvCxnSpPr>
        <p:spPr>
          <a:xfrm flipV="1">
            <a:off x="59139" y="2104822"/>
            <a:ext cx="4527993" cy="3403097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4611920" y="446905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843772" y="1801861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Y</a:t>
            </a:r>
            <a:endParaRPr lang="tr-TR" sz="20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587132" y="1904767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3827297" y="4930715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3415569" y="235970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3</a:t>
            </a:r>
            <a:endParaRPr lang="tr-TR" sz="24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617661" y="4469050"/>
            <a:ext cx="434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-4</a:t>
            </a:r>
            <a:endParaRPr lang="tr-TR" sz="2400" b="1" dirty="0"/>
          </a:p>
        </p:txBody>
      </p:sp>
      <p:sp>
        <p:nvSpPr>
          <p:cNvPr id="33" name="Dikdörtgen 32"/>
          <p:cNvSpPr/>
          <p:nvPr/>
        </p:nvSpPr>
        <p:spPr>
          <a:xfrm>
            <a:off x="237516" y="116632"/>
            <a:ext cx="8712968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ÖRNEK-2:</a:t>
            </a:r>
            <a:r>
              <a:rPr lang="tr-TR" b="1" dirty="0"/>
              <a:t>	</a:t>
            </a:r>
            <a:r>
              <a:rPr lang="tr-TR" b="1" dirty="0" smtClean="0"/>
              <a:t>Aşağıdaki  k doğrusunun eğimi hangi seçenekte doğru olarak verilmiştir?</a:t>
            </a:r>
          </a:p>
          <a:p>
            <a:r>
              <a:rPr lang="tr-TR" b="1" dirty="0"/>
              <a:t>	</a:t>
            </a:r>
            <a:r>
              <a:rPr lang="tr-TR" b="1" dirty="0" smtClean="0"/>
              <a:t>a) - 3 / 4		b) - 4 / 3		c) </a:t>
            </a:r>
            <a:r>
              <a:rPr lang="tr-TR" b="1" dirty="0"/>
              <a:t> </a:t>
            </a:r>
            <a:r>
              <a:rPr lang="tr-TR" b="1" dirty="0" smtClean="0"/>
              <a:t>3 / </a:t>
            </a:r>
            <a:r>
              <a:rPr lang="tr-TR" b="1" dirty="0"/>
              <a:t>4</a:t>
            </a:r>
            <a:r>
              <a:rPr lang="tr-TR" b="1" dirty="0" smtClean="0"/>
              <a:t>		d)  4 / 3</a:t>
            </a:r>
            <a:endParaRPr lang="tr-TR" dirty="0"/>
          </a:p>
        </p:txBody>
      </p:sp>
      <p:sp>
        <p:nvSpPr>
          <p:cNvPr id="34" name="Dikdörtgen Belirtme Çizgisi 33"/>
          <p:cNvSpPr/>
          <p:nvPr/>
        </p:nvSpPr>
        <p:spPr>
          <a:xfrm>
            <a:off x="4937650" y="2590533"/>
            <a:ext cx="4042485" cy="3415154"/>
          </a:xfrm>
          <a:prstGeom prst="wedgeRectCallout">
            <a:avLst>
              <a:gd name="adj1" fmla="val -15564"/>
              <a:gd name="adj2" fmla="val 4448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YORUM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1)‘’ k ’’ doğrusu sağa bakıyor.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2)‘’ </a:t>
            </a:r>
            <a:r>
              <a:rPr lang="tr-TR" sz="2000" b="1" dirty="0">
                <a:solidFill>
                  <a:srgbClr val="FF0000"/>
                </a:solidFill>
              </a:rPr>
              <a:t>k ’’ doğrusu </a:t>
            </a:r>
            <a:r>
              <a:rPr lang="tr-TR" sz="2000" b="1" dirty="0" smtClean="0">
                <a:solidFill>
                  <a:srgbClr val="FF0000"/>
                </a:solidFill>
              </a:rPr>
              <a:t>X ekseni ile dar açı oluşturmuş.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3)</a:t>
            </a:r>
            <a:r>
              <a:rPr lang="tr-TR" sz="2000" b="1" dirty="0">
                <a:solidFill>
                  <a:srgbClr val="FF0000"/>
                </a:solidFill>
              </a:rPr>
              <a:t> )‘’ k ’’ </a:t>
            </a:r>
            <a:r>
              <a:rPr lang="tr-TR" sz="2000" b="1" dirty="0" smtClean="0">
                <a:solidFill>
                  <a:srgbClr val="FF0000"/>
                </a:solidFill>
              </a:rPr>
              <a:t>doğrusunun eğimi (+) artı işaretlidir.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	k </a:t>
            </a:r>
            <a:r>
              <a:rPr lang="tr-TR" altLang="zh-CN" sz="2000" b="1" dirty="0">
                <a:solidFill>
                  <a:srgbClr val="FF0000"/>
                </a:solidFill>
              </a:rPr>
              <a:t>doğrusu X ekseninin pozitif yönü ile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dar </a:t>
            </a:r>
            <a:r>
              <a:rPr lang="tr-TR" altLang="zh-CN" sz="2000" b="1" dirty="0">
                <a:solidFill>
                  <a:srgbClr val="FF0000"/>
                </a:solidFill>
              </a:rPr>
              <a:t>açı yapmaktadır. Sağa bakan açılardan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dar açı </a:t>
            </a:r>
            <a:r>
              <a:rPr lang="tr-TR" altLang="zh-CN" sz="2000" b="1" dirty="0">
                <a:solidFill>
                  <a:srgbClr val="FF0000"/>
                </a:solidFill>
              </a:rPr>
              <a:t>olanların eğimleri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pozitiftir (+) artıdır.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24" name="Nesne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099530"/>
              </p:ext>
            </p:extLst>
          </p:nvPr>
        </p:nvGraphicFramePr>
        <p:xfrm>
          <a:off x="237516" y="1252928"/>
          <a:ext cx="2966332" cy="1776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Denklem" r:id="rId3" imgW="1409400" imgH="838080" progId="Equation.3">
                  <p:embed/>
                </p:oleObj>
              </mc:Choice>
              <mc:Fallback>
                <p:oleObj name="Denklem" r:id="rId3" imgW="1409400" imgH="838080" progId="Equation.3">
                  <p:embed/>
                  <p:pic>
                    <p:nvPicPr>
                      <p:cNvPr id="0" name="Nesn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516" y="1252928"/>
                        <a:ext cx="2966332" cy="17765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Dikdörtgen 35"/>
          <p:cNvSpPr/>
          <p:nvPr/>
        </p:nvSpPr>
        <p:spPr>
          <a:xfrm>
            <a:off x="4611920" y="578297"/>
            <a:ext cx="1224136" cy="474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Belirtme Çizgisi 36"/>
          <p:cNvSpPr/>
          <p:nvPr/>
        </p:nvSpPr>
        <p:spPr>
          <a:xfrm>
            <a:off x="237516" y="5736926"/>
            <a:ext cx="2390268" cy="980728"/>
          </a:xfrm>
          <a:prstGeom prst="wedgeRectCallout">
            <a:avLst>
              <a:gd name="adj1" fmla="val -25774"/>
              <a:gd name="adj2" fmla="val -2499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X=4 ve Y=3 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değerleri işaretsiz olarak alınır.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4" name="Dikdörtgen 43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89360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33" grpId="0" animBg="1"/>
      <p:bldP spid="34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etin kutusu 19"/>
          <p:cNvSpPr txBox="1"/>
          <p:nvPr/>
        </p:nvSpPr>
        <p:spPr>
          <a:xfrm>
            <a:off x="0" y="1973340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k</a:t>
            </a:r>
            <a:endParaRPr lang="tr-TR" sz="2800" b="1" dirty="0"/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0" y="3445750"/>
            <a:ext cx="4356484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 flipV="1">
            <a:off x="3131840" y="2548935"/>
            <a:ext cx="0" cy="3961412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 flipV="1">
            <a:off x="107504" y="2548935"/>
            <a:ext cx="3970474" cy="3961412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etin kutusu 37"/>
          <p:cNvSpPr txBox="1"/>
          <p:nvPr/>
        </p:nvSpPr>
        <p:spPr>
          <a:xfrm>
            <a:off x="4077978" y="297496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3157737" y="243417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Y</a:t>
            </a:r>
            <a:endParaRPr lang="tr-TR" sz="20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3157737" y="344575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2686735" y="5517232"/>
            <a:ext cx="57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-3</a:t>
            </a:r>
            <a:endParaRPr lang="tr-TR" sz="24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631942" y="3375073"/>
            <a:ext cx="589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-3</a:t>
            </a:r>
            <a:endParaRPr lang="tr-TR" sz="2400" b="1" dirty="0"/>
          </a:p>
        </p:txBody>
      </p:sp>
      <p:sp>
        <p:nvSpPr>
          <p:cNvPr id="25" name="Dikdörtgen 24"/>
          <p:cNvSpPr/>
          <p:nvPr/>
        </p:nvSpPr>
        <p:spPr>
          <a:xfrm>
            <a:off x="237516" y="116632"/>
            <a:ext cx="8712968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ÖRNEK-3:</a:t>
            </a:r>
            <a:r>
              <a:rPr lang="tr-TR" b="1" dirty="0"/>
              <a:t>	</a:t>
            </a:r>
            <a:r>
              <a:rPr lang="tr-TR" b="1" dirty="0" smtClean="0"/>
              <a:t>Aşağıdaki  k doğrusunun eğimi hangi seçenekte doğru olarak verilmiştir?</a:t>
            </a:r>
          </a:p>
          <a:p>
            <a:r>
              <a:rPr lang="tr-TR" b="1" dirty="0"/>
              <a:t>	</a:t>
            </a:r>
            <a:r>
              <a:rPr lang="tr-TR" b="1" dirty="0" smtClean="0"/>
              <a:t>a) - 2		b)  2		c) 1		d) </a:t>
            </a:r>
            <a:r>
              <a:rPr lang="tr-TR" b="1" dirty="0"/>
              <a:t> </a:t>
            </a:r>
            <a:r>
              <a:rPr lang="tr-TR" b="1" dirty="0" smtClean="0"/>
              <a:t>-1</a:t>
            </a:r>
            <a:endParaRPr lang="tr-TR" dirty="0"/>
          </a:p>
        </p:txBody>
      </p:sp>
      <p:sp>
        <p:nvSpPr>
          <p:cNvPr id="26" name="Dikdörtgen Belirtme Çizgisi 25"/>
          <p:cNvSpPr/>
          <p:nvPr/>
        </p:nvSpPr>
        <p:spPr>
          <a:xfrm>
            <a:off x="4718591" y="1256821"/>
            <a:ext cx="4231893" cy="3112176"/>
          </a:xfrm>
          <a:prstGeom prst="wedgeRectCallout">
            <a:avLst>
              <a:gd name="adj1" fmla="val -15564"/>
              <a:gd name="adj2" fmla="val 4448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YORUM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1)‘’ k ’’ doğrusu sağa bakıyor.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2)‘’ </a:t>
            </a:r>
            <a:r>
              <a:rPr lang="tr-TR" sz="2000" b="1" dirty="0">
                <a:solidFill>
                  <a:srgbClr val="FF0000"/>
                </a:solidFill>
              </a:rPr>
              <a:t>k ’’ doğrusu </a:t>
            </a:r>
            <a:r>
              <a:rPr lang="tr-TR" sz="2000" b="1" dirty="0" smtClean="0">
                <a:solidFill>
                  <a:srgbClr val="FF0000"/>
                </a:solidFill>
              </a:rPr>
              <a:t>X ekseni ile geniş açı oluşturmuş.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3)</a:t>
            </a:r>
            <a:r>
              <a:rPr lang="tr-TR" sz="2000" b="1" dirty="0">
                <a:solidFill>
                  <a:srgbClr val="FF0000"/>
                </a:solidFill>
              </a:rPr>
              <a:t> )‘’ k ’’ </a:t>
            </a:r>
            <a:r>
              <a:rPr lang="tr-TR" sz="2000" b="1" dirty="0" smtClean="0">
                <a:solidFill>
                  <a:srgbClr val="FF0000"/>
                </a:solidFill>
              </a:rPr>
              <a:t>doğrusunun eğimi (-) eksi işaretlidir.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	k </a:t>
            </a:r>
            <a:r>
              <a:rPr lang="tr-TR" altLang="zh-CN" sz="2000" b="1" dirty="0">
                <a:solidFill>
                  <a:srgbClr val="FF0000"/>
                </a:solidFill>
              </a:rPr>
              <a:t>doğrusu X ekseninin pozitif yönü ile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GENİŞ  </a:t>
            </a:r>
            <a:r>
              <a:rPr lang="tr-TR" altLang="zh-CN" sz="2000" b="1" dirty="0">
                <a:solidFill>
                  <a:srgbClr val="FF0000"/>
                </a:solidFill>
              </a:rPr>
              <a:t>açı yapmaktadır. Sağa bakan açılardan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GENİŞ </a:t>
            </a:r>
            <a:r>
              <a:rPr lang="tr-TR" altLang="zh-CN" sz="2000" b="1" dirty="0">
                <a:solidFill>
                  <a:srgbClr val="FF0000"/>
                </a:solidFill>
              </a:rPr>
              <a:t>açı olanların eğimleri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negatiftir (-) eksidir.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312707"/>
              </p:ext>
            </p:extLst>
          </p:nvPr>
        </p:nvGraphicFramePr>
        <p:xfrm>
          <a:off x="5076057" y="4456122"/>
          <a:ext cx="3456384" cy="1929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0" name="Denklem" r:id="rId3" imgW="1511280" imgH="838080" progId="Equation.3">
                  <p:embed/>
                </p:oleObj>
              </mc:Choice>
              <mc:Fallback>
                <p:oleObj name="Denklem" r:id="rId3" imgW="1511280" imgH="838080" progId="Equation.3">
                  <p:embed/>
                  <p:pic>
                    <p:nvPicPr>
                      <p:cNvPr id="0" name="Nesn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7" y="4456122"/>
                        <a:ext cx="3456384" cy="19294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Dikdörtgen 30"/>
          <p:cNvSpPr/>
          <p:nvPr/>
        </p:nvSpPr>
        <p:spPr>
          <a:xfrm>
            <a:off x="6372200" y="578297"/>
            <a:ext cx="1224136" cy="474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Belirtme Çizgisi 31"/>
          <p:cNvSpPr/>
          <p:nvPr/>
        </p:nvSpPr>
        <p:spPr>
          <a:xfrm>
            <a:off x="237516" y="5736926"/>
            <a:ext cx="2390268" cy="980728"/>
          </a:xfrm>
          <a:prstGeom prst="wedgeRectCallout">
            <a:avLst>
              <a:gd name="adj1" fmla="val -25774"/>
              <a:gd name="adj2" fmla="val -2499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X=3 ve Y=3 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değerleri işaretsiz olarak alınır.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91711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  <p:bldP spid="39" grpId="0"/>
      <p:bldP spid="41" grpId="0"/>
      <p:bldP spid="42" grpId="0"/>
      <p:bldP spid="43" grpId="0"/>
      <p:bldP spid="25" grpId="0" animBg="1"/>
      <p:bldP spid="26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7516" y="116632"/>
            <a:ext cx="145416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ÖRNEK-4:</a:t>
            </a:r>
            <a:endParaRPr lang="tr-TR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6768752" cy="475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318555"/>
              </p:ext>
            </p:extLst>
          </p:nvPr>
        </p:nvGraphicFramePr>
        <p:xfrm>
          <a:off x="216617" y="5085184"/>
          <a:ext cx="598328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Denklem" r:id="rId4" imgW="2044700" imgH="393700" progId="Equation.3">
                  <p:embed/>
                </p:oleObj>
              </mc:Choice>
              <mc:Fallback>
                <p:oleObj name="Denklem" r:id="rId4" imgW="2044700" imgH="3937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17" y="5085184"/>
                        <a:ext cx="5983287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2155182" y="3717032"/>
            <a:ext cx="1696737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7516" y="116632"/>
            <a:ext cx="145416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ÖRNEK-5:</a:t>
            </a:r>
            <a:endParaRPr lang="tr-TR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386" y="371112"/>
            <a:ext cx="652835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718554"/>
              </p:ext>
            </p:extLst>
          </p:nvPr>
        </p:nvGraphicFramePr>
        <p:xfrm>
          <a:off x="237516" y="5229200"/>
          <a:ext cx="2292350" cy="123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Denklem" r:id="rId4" imgW="723586" imgH="393529" progId="Equation.3">
                  <p:embed/>
                </p:oleObj>
              </mc:Choice>
              <mc:Fallback>
                <p:oleObj name="Denklem" r:id="rId4" imgW="723586" imgH="393529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516" y="5229200"/>
                        <a:ext cx="2292350" cy="1236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Mürekkep 3"/>
              <p14:cNvContentPartPr/>
              <p14:nvPr/>
            </p14:nvContentPartPr>
            <p14:xfrm>
              <a:off x="3045240" y="1044720"/>
              <a:ext cx="5572440" cy="2429280"/>
            </p14:xfrm>
          </p:contentPart>
        </mc:Choice>
        <mc:Fallback xmlns="">
          <p:pic>
            <p:nvPicPr>
              <p:cNvPr id="4" name="Mürekkep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35880" y="1035360"/>
                <a:ext cx="5591160" cy="2448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Dikdörtgen 5"/>
          <p:cNvSpPr/>
          <p:nvPr/>
        </p:nvSpPr>
        <p:spPr>
          <a:xfrm>
            <a:off x="5480219" y="4581128"/>
            <a:ext cx="1396038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5964" y="116632"/>
            <a:ext cx="145416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ÖRNEK-6:</a:t>
            </a:r>
            <a:endParaRPr lang="tr-TR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72981"/>
            <a:ext cx="7407315" cy="416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143271"/>
              </p:ext>
            </p:extLst>
          </p:nvPr>
        </p:nvGraphicFramePr>
        <p:xfrm>
          <a:off x="1439652" y="4941168"/>
          <a:ext cx="5544616" cy="1270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Denklem" r:id="rId4" imgW="2031840" imgH="469800" progId="Equation.3">
                  <p:embed/>
                </p:oleObj>
              </mc:Choice>
              <mc:Fallback>
                <p:oleObj name="Denklem" r:id="rId4" imgW="2031840" imgH="4698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652" y="4941168"/>
                        <a:ext cx="5544616" cy="1270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3711267" y="3660530"/>
            <a:ext cx="1220773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16" y="862927"/>
            <a:ext cx="6580264" cy="384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5964" y="116632"/>
            <a:ext cx="145416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ÖRNEK-7:</a:t>
            </a:r>
            <a:endParaRPr lang="tr-TR" sz="24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812795"/>
              </p:ext>
            </p:extLst>
          </p:nvPr>
        </p:nvGraphicFramePr>
        <p:xfrm>
          <a:off x="2267744" y="4869160"/>
          <a:ext cx="6723062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Denklem" r:id="rId4" imgW="2463480" imgH="469800" progId="Equation.3">
                  <p:embed/>
                </p:oleObj>
              </mc:Choice>
              <mc:Fallback>
                <p:oleObj name="Denklem" r:id="rId4" imgW="2463480" imgH="4698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869160"/>
                        <a:ext cx="6723062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182659" y="3660530"/>
            <a:ext cx="1220773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5964" y="116632"/>
            <a:ext cx="145416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ÖRNEK-8:</a:t>
            </a:r>
            <a:endParaRPr lang="tr-TR" sz="2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4105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758255"/>
              </p:ext>
            </p:extLst>
          </p:nvPr>
        </p:nvGraphicFramePr>
        <p:xfrm>
          <a:off x="2562225" y="4868863"/>
          <a:ext cx="6132513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Denklem" r:id="rId4" imgW="2247840" imgH="469800" progId="Equation.3">
                  <p:embed/>
                </p:oleObj>
              </mc:Choice>
              <mc:Fallback>
                <p:oleObj name="Denklem" r:id="rId4" imgW="2247840" imgH="4698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2225" y="4868863"/>
                        <a:ext cx="6132513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771801" y="3284984"/>
            <a:ext cx="1436424" cy="12706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179512" y="188640"/>
            <a:ext cx="8784976" cy="2304256"/>
          </a:xfrm>
          <a:prstGeom prst="wedgeRectCallout">
            <a:avLst>
              <a:gd name="adj1" fmla="val -21995"/>
              <a:gd name="adj2" fmla="val -4426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altLang="zh-CN" sz="2400" b="1" dirty="0" smtClean="0">
                <a:solidFill>
                  <a:srgbClr val="FF0000"/>
                </a:solidFill>
              </a:rPr>
              <a:t>AÇIKLAMA:</a:t>
            </a:r>
          </a:p>
          <a:p>
            <a:r>
              <a:rPr lang="tr-TR" altLang="zh-CN" sz="2300" b="1" dirty="0" smtClean="0"/>
              <a:t>1</a:t>
            </a:r>
            <a:r>
              <a:rPr lang="tr-TR" altLang="zh-CN" sz="2300" b="1" dirty="0"/>
              <a:t>) Eğimin değerinin negatif veya pozitif olması eğimin yönü ile ilgilidir.</a:t>
            </a:r>
          </a:p>
          <a:p>
            <a:r>
              <a:rPr lang="tr-TR" altLang="zh-CN" sz="2300" b="1" dirty="0"/>
              <a:t>a)Eğimin yönü pozitif ise, eğim yönü sağa bakmaktadır. Oluşturduğu açı dar açıdır.</a:t>
            </a:r>
          </a:p>
          <a:p>
            <a:r>
              <a:rPr lang="tr-TR" altLang="zh-CN" sz="2300" b="1" dirty="0"/>
              <a:t>b) Eğimin yönü negatif ise, eğim yönü sağa bakmaktadır. Oluşturduğu açı geniş açıdır.</a:t>
            </a:r>
            <a:endParaRPr lang="tr-TR" sz="2300" b="1" dirty="0"/>
          </a:p>
        </p:txBody>
      </p:sp>
      <p:sp>
        <p:nvSpPr>
          <p:cNvPr id="4" name="Dikdörtgen 3"/>
          <p:cNvSpPr/>
          <p:nvPr/>
        </p:nvSpPr>
        <p:spPr>
          <a:xfrm>
            <a:off x="179512" y="2605941"/>
            <a:ext cx="8784976" cy="1200329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400" b="1" dirty="0" smtClean="0">
                <a:solidFill>
                  <a:srgbClr val="FF0000"/>
                </a:solidFill>
              </a:rPr>
              <a:t>Açıklama-4:</a:t>
            </a:r>
          </a:p>
          <a:p>
            <a:r>
              <a:rPr lang="tr-TR" altLang="zh-CN" sz="2400" b="1" dirty="0"/>
              <a:t>	</a:t>
            </a:r>
            <a:r>
              <a:rPr lang="tr-TR" altLang="zh-CN" sz="2400" b="1" dirty="0" smtClean="0"/>
              <a:t>X </a:t>
            </a:r>
            <a:r>
              <a:rPr lang="tr-TR" altLang="zh-CN" sz="2400" b="1" dirty="0"/>
              <a:t>eksenine paralel olan denklemlerin doğru grafiklerinin eğimi sıfırdır. </a:t>
            </a:r>
            <a:r>
              <a:rPr lang="tr-TR" altLang="zh-CN" sz="2400" b="1" dirty="0" smtClean="0"/>
              <a:t>m=0</a:t>
            </a:r>
            <a:endParaRPr lang="tr-TR" sz="2400" b="1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691680" y="4149080"/>
            <a:ext cx="18332" cy="270892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179512" y="5589240"/>
            <a:ext cx="3672408" cy="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3689055" y="518913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365950" y="558924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710012" y="3949025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Y</a:t>
            </a:r>
          </a:p>
        </p:txBody>
      </p:sp>
      <p:cxnSp>
        <p:nvCxnSpPr>
          <p:cNvPr id="14" name="Düz Ok Bağlayıcısı 13"/>
          <p:cNvCxnSpPr/>
          <p:nvPr/>
        </p:nvCxnSpPr>
        <p:spPr>
          <a:xfrm flipH="1">
            <a:off x="179512" y="4888135"/>
            <a:ext cx="3672408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3860736" y="4688080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437030" y="4180249"/>
            <a:ext cx="4527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 doğrusu X eksenine paralel olduğu için </a:t>
            </a:r>
          </a:p>
          <a:p>
            <a:r>
              <a:rPr lang="tr-TR" sz="2000" b="1" dirty="0" smtClean="0"/>
              <a:t>eğimi sıfırdır. m= 0</a:t>
            </a:r>
            <a:endParaRPr lang="tr-TR" sz="2000" b="1" dirty="0"/>
          </a:p>
        </p:txBody>
      </p:sp>
      <p:cxnSp>
        <p:nvCxnSpPr>
          <p:cNvPr id="20" name="Düz Ok Bağlayıcısı 19"/>
          <p:cNvCxnSpPr/>
          <p:nvPr/>
        </p:nvCxnSpPr>
        <p:spPr>
          <a:xfrm flipH="1">
            <a:off x="191524" y="6298163"/>
            <a:ext cx="3672408" cy="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kutusu 20"/>
          <p:cNvSpPr txBox="1"/>
          <p:nvPr/>
        </p:nvSpPr>
        <p:spPr>
          <a:xfrm>
            <a:off x="3903862" y="5989350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d</a:t>
            </a:r>
            <a:endParaRPr lang="tr-TR" sz="20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4445900" y="5281464"/>
            <a:ext cx="4527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d doğrusu X eksenine paralel olduğu için </a:t>
            </a:r>
          </a:p>
          <a:p>
            <a:r>
              <a:rPr lang="tr-TR" sz="2000" b="1" dirty="0" smtClean="0"/>
              <a:t>eğimi sıfırdır. m= 0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06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  <p:bldP spid="12" grpId="0"/>
      <p:bldP spid="13" grpId="0"/>
      <p:bldP spid="15" grpId="0"/>
      <p:bldP spid="16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  <a:solidFill>
            <a:srgbClr val="FFCCFF">
              <a:alpha val="67059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400" b="1" dirty="0" smtClean="0">
                <a:solidFill>
                  <a:srgbClr val="FF0000"/>
                </a:solidFill>
              </a:rPr>
              <a:t>Açıklama-5:</a:t>
            </a:r>
          </a:p>
          <a:p>
            <a:r>
              <a:rPr lang="tr-TR" altLang="zh-CN" sz="2400" b="1" dirty="0"/>
              <a:t>	 Y eksenine paralel olan doğruların eğimleri tanımsızdır</a:t>
            </a:r>
            <a:r>
              <a:rPr lang="tr-TR" altLang="zh-CN" sz="2400" b="1" dirty="0" smtClean="0"/>
              <a:t>.</a:t>
            </a:r>
          </a:p>
          <a:p>
            <a:r>
              <a:rPr lang="tr-TR" altLang="zh-CN" sz="2400" b="1" dirty="0" smtClean="0"/>
              <a:t> m=Tanımsız</a:t>
            </a:r>
            <a:endParaRPr lang="tr-TR" sz="2400" b="1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2411760" y="1440160"/>
            <a:ext cx="0" cy="3447975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 flipH="1">
            <a:off x="179512" y="3429000"/>
            <a:ext cx="4392488" cy="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4257917" y="3015399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416530" y="342900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2424544" y="1316961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Y</a:t>
            </a: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131840" y="1440160"/>
            <a:ext cx="0" cy="3447975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3138577" y="4583441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983630" y="1440159"/>
            <a:ext cx="0" cy="3447975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983630" y="4550363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d</a:t>
            </a:r>
            <a:endParaRPr lang="tr-TR" sz="20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3120945" y="344004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1</a:t>
            </a:r>
            <a:endParaRPr lang="tr-TR" sz="20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983630" y="3444945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-2</a:t>
            </a:r>
            <a:endParaRPr lang="tr-TR" sz="20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4437030" y="3823239"/>
            <a:ext cx="4527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 doğrusu Y eksenine paralel olduğu için </a:t>
            </a:r>
          </a:p>
          <a:p>
            <a:r>
              <a:rPr lang="tr-TR" sz="2000" b="1" dirty="0" smtClean="0"/>
              <a:t>eğimi tanımsızdır. m= Tanımsız</a:t>
            </a:r>
            <a:endParaRPr lang="tr-TR" sz="20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090219" y="5445224"/>
            <a:ext cx="4527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d doğrusu Y eksenine paralel olduğu için </a:t>
            </a:r>
          </a:p>
          <a:p>
            <a:r>
              <a:rPr lang="tr-TR" sz="2000" b="1" dirty="0" smtClean="0"/>
              <a:t>eğimi tanımsızdır. m= Tanımsız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93301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10" grpId="0"/>
      <p:bldP spid="1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76200" y="4343400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8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4000" b="1" dirty="0">
                <a:solidFill>
                  <a:srgbClr val="FF0000"/>
                </a:solidFill>
              </a:rPr>
              <a:t>	      </a:t>
            </a:r>
            <a:r>
              <a:rPr lang="tr-TR" sz="28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483768" y="188640"/>
            <a:ext cx="4752528" cy="1015663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HAZIRLAYAN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3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Ok Bağlayıcısı 2"/>
          <p:cNvCxnSpPr/>
          <p:nvPr/>
        </p:nvCxnSpPr>
        <p:spPr>
          <a:xfrm>
            <a:off x="251520" y="3429000"/>
            <a:ext cx="4356484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 flipV="1">
            <a:off x="2429762" y="1196752"/>
            <a:ext cx="7261" cy="3816424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 flipV="1">
            <a:off x="1475656" y="1484784"/>
            <a:ext cx="2808312" cy="3024336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851920" y="1983884"/>
            <a:ext cx="0" cy="14451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4613010" y="3228945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059832" y="3573016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982442" y="2508865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Y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2111293" y="299695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437023" y="3429000"/>
            <a:ext cx="357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</a:t>
            </a:r>
            <a:endParaRPr lang="tr-TR" sz="20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689055" y="3429000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948776" y="1788785"/>
            <a:ext cx="8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B(X,Y)</a:t>
            </a:r>
            <a:endParaRPr lang="tr-TR" sz="20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2713262" y="2996952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ym typeface="Symbol"/>
              </a:rPr>
              <a:t></a:t>
            </a:r>
            <a:endParaRPr lang="tr-TR" sz="20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938740" y="1476053"/>
            <a:ext cx="40257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                AOB dik üçgeninde;</a:t>
            </a:r>
          </a:p>
          <a:p>
            <a:r>
              <a:rPr lang="tr-TR" sz="2000" b="1" dirty="0" smtClean="0"/>
              <a:t>AOB açısının  tanjantına  </a:t>
            </a:r>
          </a:p>
          <a:p>
            <a:r>
              <a:rPr lang="tr-TR" sz="2000" b="1" dirty="0" smtClean="0"/>
              <a:t>k doğrusunun eğimi denir.</a:t>
            </a:r>
            <a:endParaRPr lang="tr-TR" sz="2000" b="1" dirty="0"/>
          </a:p>
        </p:txBody>
      </p:sp>
      <p:graphicFrame>
        <p:nvGraphicFramePr>
          <p:cNvPr id="22" name="Nesne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937207"/>
              </p:ext>
            </p:extLst>
          </p:nvPr>
        </p:nvGraphicFramePr>
        <p:xfrm>
          <a:off x="5148064" y="2697983"/>
          <a:ext cx="1966626" cy="107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9" name="Denklem" r:id="rId3" imgW="710891" imgH="393529" progId="Equation.3">
                  <p:embed/>
                </p:oleObj>
              </mc:Choice>
              <mc:Fallback>
                <p:oleObj name="Denklem" r:id="rId3" imgW="710891" imgH="39352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2697983"/>
                        <a:ext cx="1966626" cy="1075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Nesne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709606"/>
              </p:ext>
            </p:extLst>
          </p:nvPr>
        </p:nvGraphicFramePr>
        <p:xfrm>
          <a:off x="7380312" y="2613170"/>
          <a:ext cx="1377573" cy="1140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0" name="Denklem" r:id="rId5" imgW="469800" imgH="393480" progId="Equation.3">
                  <p:embed/>
                </p:oleObj>
              </mc:Choice>
              <mc:Fallback>
                <p:oleObj name="Denklem" r:id="rId5" imgW="469800" imgH="393480" progId="Equation.3">
                  <p:embed/>
                  <p:pic>
                    <p:nvPicPr>
                      <p:cNvPr id="0" name="Nesn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2613170"/>
                        <a:ext cx="1377573" cy="1140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Nesne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87379"/>
              </p:ext>
            </p:extLst>
          </p:nvPr>
        </p:nvGraphicFramePr>
        <p:xfrm>
          <a:off x="2794813" y="4171803"/>
          <a:ext cx="2376264" cy="674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1" name="Denklem" r:id="rId7" imgW="507960" imgH="164880" progId="Equation.3">
                  <p:embed/>
                </p:oleObj>
              </mc:Choice>
              <mc:Fallback>
                <p:oleObj name="Denklem" r:id="rId7" imgW="507960" imgH="164880" progId="Equation.3">
                  <p:embed/>
                  <p:pic>
                    <p:nvPicPr>
                      <p:cNvPr id="0" name="Nesn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813" y="4171803"/>
                        <a:ext cx="2376264" cy="6746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Dikdörtgen 24"/>
          <p:cNvSpPr/>
          <p:nvPr/>
        </p:nvSpPr>
        <p:spPr>
          <a:xfrm>
            <a:off x="107504" y="46750"/>
            <a:ext cx="8856984" cy="1015663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 </a:t>
            </a:r>
            <a:r>
              <a:rPr lang="tr-TR" sz="2000" b="1" dirty="0" smtClean="0">
                <a:solidFill>
                  <a:srgbClr val="FF0000"/>
                </a:solidFill>
              </a:rPr>
              <a:t>EĞİM NEDİR:</a:t>
            </a:r>
            <a:r>
              <a:rPr lang="tr-TR" sz="2000" b="1" dirty="0" smtClean="0"/>
              <a:t>	A) </a:t>
            </a:r>
            <a:r>
              <a:rPr lang="tr-TR" sz="2000" b="1" dirty="0"/>
              <a:t>Koordinat düzleminde bir doğrunun X </a:t>
            </a:r>
            <a:r>
              <a:rPr lang="tr-TR" sz="2000" b="1" dirty="0" smtClean="0"/>
              <a:t>ekseni ile  </a:t>
            </a:r>
            <a:r>
              <a:rPr lang="tr-TR" sz="2000" b="1" dirty="0"/>
              <a:t>pozitif </a:t>
            </a:r>
            <a:r>
              <a:rPr lang="tr-TR" sz="2000" b="1" dirty="0" smtClean="0"/>
              <a:t>yönde  </a:t>
            </a:r>
            <a:r>
              <a:rPr lang="tr-TR" sz="2000" b="1" dirty="0"/>
              <a:t>yaptığı açının </a:t>
            </a:r>
            <a:r>
              <a:rPr lang="tr-TR" sz="2000" b="1" dirty="0" smtClean="0"/>
              <a:t>tanjantına o doğrunun  eğimi, açıya da eğim açısı  </a:t>
            </a:r>
            <a:r>
              <a:rPr lang="tr-TR" sz="2000" b="1" dirty="0"/>
              <a:t>denir. Eğim “m” harfi ile gösterilir.</a:t>
            </a:r>
            <a:endParaRPr lang="tr-TR" sz="2000" dirty="0"/>
          </a:p>
        </p:txBody>
      </p:sp>
      <p:graphicFrame>
        <p:nvGraphicFramePr>
          <p:cNvPr id="26" name="Nesne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637511"/>
              </p:ext>
            </p:extLst>
          </p:nvPr>
        </p:nvGraphicFramePr>
        <p:xfrm>
          <a:off x="5617320" y="3847184"/>
          <a:ext cx="2668587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" name="Denklem" r:id="rId9" imgW="965160" imgH="393480" progId="Equation.3">
                  <p:embed/>
                </p:oleObj>
              </mc:Choice>
              <mc:Fallback>
                <p:oleObj name="Denklem" r:id="rId9" imgW="965160" imgH="393480" progId="Equation.3">
                  <p:embed/>
                  <p:pic>
                    <p:nvPicPr>
                      <p:cNvPr id="0" name="Nesn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7320" y="3847184"/>
                        <a:ext cx="2668587" cy="1074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Metin kutusu 26"/>
          <p:cNvSpPr txBox="1"/>
          <p:nvPr/>
        </p:nvSpPr>
        <p:spPr>
          <a:xfrm>
            <a:off x="4141300" y="1075943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36558" y="5445224"/>
            <a:ext cx="8727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Açıklama: </a:t>
            </a:r>
            <a:r>
              <a:rPr lang="tr-TR" sz="2400" b="1" dirty="0" smtClean="0"/>
              <a:t>	 m=y/x oranına bu doğrunun eğimi,</a:t>
            </a:r>
            <a:r>
              <a:rPr lang="tr-TR" sz="2400" b="1" dirty="0" smtClean="0">
                <a:sym typeface="Symbol"/>
              </a:rPr>
              <a:t> açısına da doğrunun eğim açısı denir. Y=</a:t>
            </a:r>
            <a:r>
              <a:rPr lang="tr-TR" sz="2400" b="1" dirty="0" err="1" smtClean="0">
                <a:sym typeface="Symbol"/>
              </a:rPr>
              <a:t>m.X</a:t>
            </a:r>
            <a:r>
              <a:rPr lang="tr-TR" sz="2400" b="1" dirty="0" smtClean="0">
                <a:sym typeface="Symbol"/>
              </a:rPr>
              <a:t> denkleminde </a:t>
            </a:r>
            <a:r>
              <a:rPr lang="tr-TR" sz="2400" b="1" dirty="0" err="1" smtClean="0">
                <a:sym typeface="Symbol"/>
              </a:rPr>
              <a:t>X’in</a:t>
            </a:r>
            <a:r>
              <a:rPr lang="tr-TR" sz="2400" b="1" dirty="0" smtClean="0">
                <a:sym typeface="Symbol"/>
              </a:rPr>
              <a:t> katsayısına eğim denir.</a:t>
            </a:r>
            <a:endParaRPr lang="tr-TR" sz="2400" b="1" dirty="0"/>
          </a:p>
        </p:txBody>
      </p:sp>
      <p:sp>
        <p:nvSpPr>
          <p:cNvPr id="29" name="Dikdörtgen 28"/>
          <p:cNvSpPr>
            <a:spLocks noChangeArrowheads="1"/>
          </p:cNvSpPr>
          <p:nvPr/>
        </p:nvSpPr>
        <p:spPr bwMode="auto">
          <a:xfrm>
            <a:off x="4248472" y="634239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5" grpId="0" animBg="1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5663" y="2492896"/>
            <a:ext cx="885698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ÖRNEK-1:</a:t>
            </a:r>
            <a:r>
              <a:rPr lang="tr-TR" sz="2400" b="1" dirty="0" smtClean="0"/>
              <a:t>      Y=4.X denkleminin eğimi aşağıdaki seçeneklerden hangisinde doğru olarak verilmiştir?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a) 3		b) 4		c) 5		d) 2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453462" y="4077072"/>
            <a:ext cx="2844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/>
              <a:t>Y=4.X  ise m=4 olur.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2483768" y="3201559"/>
            <a:ext cx="1584176" cy="491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30970" y="4741986"/>
            <a:ext cx="885698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ÖRNEK-2:</a:t>
            </a:r>
            <a:r>
              <a:rPr lang="tr-TR" sz="2400" b="1" dirty="0" smtClean="0"/>
              <a:t>       Y+6.X=0  denkleminin eğimi aşağıdaki seçeneklerden hangisinde doğru olarak verilmiştir?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a) 2		b) 3		c) -6		d) 6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1101806" y="6050903"/>
            <a:ext cx="4780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/>
              <a:t>Y+6.X=0 ,y=-6.x ise m=-6 olur.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4297778" y="5450649"/>
            <a:ext cx="1584176" cy="491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07504" y="46750"/>
            <a:ext cx="8856984" cy="1200329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 </a:t>
            </a:r>
            <a:r>
              <a:rPr lang="tr-TR" sz="2400" b="1" dirty="0" smtClean="0">
                <a:solidFill>
                  <a:srgbClr val="FF0000"/>
                </a:solidFill>
              </a:rPr>
              <a:t>Açıklama-1)</a:t>
            </a: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	</a:t>
            </a:r>
            <a:r>
              <a:rPr lang="tr-TR" sz="2400" b="1" dirty="0" err="1" smtClean="0"/>
              <a:t>a.x</a:t>
            </a:r>
            <a:r>
              <a:rPr lang="tr-TR" sz="2400" b="1" dirty="0" smtClean="0"/>
              <a:t> + </a:t>
            </a:r>
            <a:r>
              <a:rPr lang="tr-TR" sz="2400" b="1" dirty="0" err="1" smtClean="0"/>
              <a:t>b.y</a:t>
            </a:r>
            <a:r>
              <a:rPr lang="tr-TR" sz="2400" b="1" dirty="0" smtClean="0"/>
              <a:t> =0  ( </a:t>
            </a:r>
            <a:r>
              <a:rPr lang="tr-TR" sz="2400" b="1" dirty="0" err="1" smtClean="0"/>
              <a:t>a,b</a:t>
            </a:r>
            <a:r>
              <a:rPr lang="tr-TR" sz="2400" b="1" dirty="0" smtClean="0"/>
              <a:t>, sıfırdan farklı birer sayıdır.) denklemi ile verilen bir doğrunun eğimini bulmak. </a:t>
            </a:r>
            <a:endParaRPr lang="tr-TR" sz="2400" b="1" dirty="0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121296"/>
              </p:ext>
            </p:extLst>
          </p:nvPr>
        </p:nvGraphicFramePr>
        <p:xfrm>
          <a:off x="2577398" y="1340768"/>
          <a:ext cx="4082834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Denklem" r:id="rId3" imgW="1638000" imgH="393480" progId="Equation.3">
                  <p:embed/>
                </p:oleObj>
              </mc:Choice>
              <mc:Fallback>
                <p:oleObj name="Denklem" r:id="rId3" imgW="1638000" imgH="393480" progId="Equation.3">
                  <p:embed/>
                  <p:pic>
                    <p:nvPicPr>
                      <p:cNvPr id="0" name="Nesn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7398" y="1340768"/>
                        <a:ext cx="4082834" cy="94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6750"/>
            <a:ext cx="8856984" cy="1200329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 </a:t>
            </a:r>
            <a:r>
              <a:rPr lang="tr-TR" sz="2400" b="1" dirty="0" smtClean="0">
                <a:solidFill>
                  <a:srgbClr val="FF0000"/>
                </a:solidFill>
              </a:rPr>
              <a:t>Açıklama-2)</a:t>
            </a: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	</a:t>
            </a:r>
            <a:r>
              <a:rPr lang="tr-TR" sz="2400" b="1" dirty="0" err="1" smtClean="0"/>
              <a:t>a.x</a:t>
            </a:r>
            <a:r>
              <a:rPr lang="tr-TR" sz="2400" b="1" dirty="0" smtClean="0"/>
              <a:t> + </a:t>
            </a:r>
            <a:r>
              <a:rPr lang="tr-TR" sz="2400" b="1" dirty="0" err="1" smtClean="0"/>
              <a:t>b.y</a:t>
            </a:r>
            <a:r>
              <a:rPr lang="tr-TR" sz="2400" b="1" dirty="0" smtClean="0"/>
              <a:t> + c=0  ( </a:t>
            </a:r>
            <a:r>
              <a:rPr lang="tr-TR" sz="2400" b="1" dirty="0" err="1" smtClean="0"/>
              <a:t>a,b,c</a:t>
            </a:r>
            <a:r>
              <a:rPr lang="tr-TR" sz="2400" b="1" dirty="0" smtClean="0"/>
              <a:t> sıfırdan farklı birer sayıdır.) denklemi ile verilen bir doğrunun eğimini bulmak. </a:t>
            </a:r>
            <a:endParaRPr lang="tr-TR" sz="2400" b="1" dirty="0"/>
          </a:p>
        </p:txBody>
      </p:sp>
      <p:sp>
        <p:nvSpPr>
          <p:cNvPr id="3" name="Dikdörtgen 2"/>
          <p:cNvSpPr/>
          <p:nvPr/>
        </p:nvSpPr>
        <p:spPr>
          <a:xfrm>
            <a:off x="431540" y="1556792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err="1"/>
              <a:t>a.x</a:t>
            </a:r>
            <a:r>
              <a:rPr lang="tr-TR" sz="2800" b="1" dirty="0"/>
              <a:t> + </a:t>
            </a:r>
            <a:r>
              <a:rPr lang="tr-TR" sz="2800" b="1" dirty="0" err="1"/>
              <a:t>b.y</a:t>
            </a:r>
            <a:r>
              <a:rPr lang="tr-TR" sz="2800" b="1" dirty="0"/>
              <a:t> + </a:t>
            </a:r>
            <a:r>
              <a:rPr lang="tr-TR" sz="2800" b="1" dirty="0" smtClean="0"/>
              <a:t>c=0  ,</a:t>
            </a:r>
            <a:r>
              <a:rPr lang="tr-TR" sz="2800" b="1" dirty="0" err="1" smtClean="0"/>
              <a:t>by</a:t>
            </a:r>
            <a:r>
              <a:rPr lang="tr-TR" sz="2800" b="1" dirty="0" smtClean="0"/>
              <a:t>=-</a:t>
            </a:r>
            <a:r>
              <a:rPr lang="tr-TR" sz="2800" b="1" dirty="0" err="1" smtClean="0"/>
              <a:t>a.x</a:t>
            </a:r>
            <a:r>
              <a:rPr lang="tr-TR" sz="2800" b="1" dirty="0" smtClean="0"/>
              <a:t> - c  y=-</a:t>
            </a:r>
            <a:r>
              <a:rPr lang="tr-TR" sz="2800" b="1" dirty="0" err="1" smtClean="0"/>
              <a:t>a.x</a:t>
            </a:r>
            <a:r>
              <a:rPr lang="tr-TR" sz="2800" b="1" dirty="0" smtClean="0"/>
              <a:t>/b – c/b   m= - a / b </a:t>
            </a:r>
            <a:endParaRPr lang="tr-TR" sz="2800" dirty="0"/>
          </a:p>
        </p:txBody>
      </p:sp>
      <p:sp>
        <p:nvSpPr>
          <p:cNvPr id="4" name="Dikdörtgen 3"/>
          <p:cNvSpPr/>
          <p:nvPr/>
        </p:nvSpPr>
        <p:spPr>
          <a:xfrm>
            <a:off x="107504" y="2348880"/>
            <a:ext cx="885698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ÖRNEK-1:</a:t>
            </a:r>
            <a:r>
              <a:rPr lang="tr-TR" sz="2400" b="1" dirty="0" smtClean="0"/>
              <a:t>  12Y-4.X+18=0 denkleminin eğimi aşağıdaki seçeneklerden hangisinde doğru olarak verilmiştir?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a) 1/2		b) 1/6		c) 1/4		d) 1/3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622853" y="3789040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m= - a / </a:t>
            </a:r>
            <a:r>
              <a:rPr lang="tr-TR" sz="2800" b="1" dirty="0" err="1" smtClean="0"/>
              <a:t>b,m</a:t>
            </a:r>
            <a:r>
              <a:rPr lang="tr-TR" sz="2800" b="1" dirty="0" smtClean="0"/>
              <a:t>=-(-4)/12=4/12=1/3  ise    m=1/3 olur. 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6156176" y="3069089"/>
            <a:ext cx="1584176" cy="491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42847" y="4509120"/>
            <a:ext cx="885698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ÖRNEK-1:</a:t>
            </a:r>
            <a:r>
              <a:rPr lang="tr-TR" sz="2400" b="1" dirty="0" smtClean="0"/>
              <a:t>  5X+35.Y-45=0 denkleminin eğimi aşağıdaki seçeneklerden hangisinde doğru olarak verilmiştir?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a) -1/7		b) -1/5		c) 1/7		d) 1/5</a:t>
            </a:r>
            <a:endParaRPr lang="tr-TR" sz="2400" dirty="0"/>
          </a:p>
        </p:txBody>
      </p:sp>
      <p:sp>
        <p:nvSpPr>
          <p:cNvPr id="8" name="Dikdörtgen 7"/>
          <p:cNvSpPr/>
          <p:nvPr/>
        </p:nvSpPr>
        <p:spPr>
          <a:xfrm>
            <a:off x="730743" y="5887183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m= - a / </a:t>
            </a:r>
            <a:r>
              <a:rPr lang="tr-TR" sz="2800" b="1" dirty="0" err="1" smtClean="0"/>
              <a:t>b,m</a:t>
            </a:r>
            <a:r>
              <a:rPr lang="tr-TR" sz="2800" b="1" dirty="0" smtClean="0"/>
              <a:t>=-5/35= - 1 / 7  ise    m= - 1 / 7 olur. </a:t>
            </a:r>
            <a:endParaRPr lang="tr-TR" sz="2800" dirty="0"/>
          </a:p>
        </p:txBody>
      </p:sp>
      <p:sp>
        <p:nvSpPr>
          <p:cNvPr id="9" name="Dikdörtgen 8"/>
          <p:cNvSpPr/>
          <p:nvPr/>
        </p:nvSpPr>
        <p:spPr>
          <a:xfrm>
            <a:off x="761757" y="5217783"/>
            <a:ext cx="1584176" cy="491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 animBg="1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6750"/>
            <a:ext cx="8856984" cy="1200329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 </a:t>
            </a:r>
            <a:r>
              <a:rPr lang="tr-TR" sz="2400" b="1" dirty="0" smtClean="0">
                <a:solidFill>
                  <a:srgbClr val="FF0000"/>
                </a:solidFill>
              </a:rPr>
              <a:t>Açıklama-3)</a:t>
            </a: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	A(X</a:t>
            </a:r>
            <a:r>
              <a:rPr lang="tr-TR" sz="2400" b="1" dirty="0"/>
              <a:t>1</a:t>
            </a:r>
            <a:r>
              <a:rPr lang="tr-TR" sz="2400" b="1" dirty="0" smtClean="0"/>
              <a:t>;Y1) ve B(X2;Y2) noktalarından geçen doğrunun eğimini bulmak. </a:t>
            </a:r>
            <a:endParaRPr lang="tr-TR" sz="24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677190"/>
              </p:ext>
            </p:extLst>
          </p:nvPr>
        </p:nvGraphicFramePr>
        <p:xfrm>
          <a:off x="1907704" y="1392239"/>
          <a:ext cx="3816424" cy="1388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" name="Denklem" r:id="rId3" imgW="1663560" imgH="609480" progId="Equation.3">
                  <p:embed/>
                </p:oleObj>
              </mc:Choice>
              <mc:Fallback>
                <p:oleObj name="Denklem" r:id="rId3" imgW="1663560" imgH="609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392239"/>
                        <a:ext cx="3816424" cy="13886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143508" y="2780928"/>
            <a:ext cx="8856984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 </a:t>
            </a:r>
            <a:r>
              <a:rPr lang="tr-TR" sz="2400" b="1" dirty="0" smtClean="0">
                <a:solidFill>
                  <a:srgbClr val="FF0000"/>
                </a:solidFill>
              </a:rPr>
              <a:t>ÖRNEK-1)</a:t>
            </a: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b="1" dirty="0"/>
              <a:t> </a:t>
            </a:r>
            <a:r>
              <a:rPr lang="tr-TR" sz="2400" b="1" dirty="0" smtClean="0"/>
              <a:t>  A(4;6) ve B(3;10) noktalarından geçen doğrunun </a:t>
            </a:r>
            <a:r>
              <a:rPr lang="tr-TR" sz="2400" b="1" dirty="0"/>
              <a:t>eğimini aşağıdaki seçeneklerden hangisinde doğru olarak verilmiştir</a:t>
            </a:r>
            <a:r>
              <a:rPr lang="tr-TR" sz="2400" b="1" dirty="0" smtClean="0"/>
              <a:t>?</a:t>
            </a:r>
          </a:p>
          <a:p>
            <a:endParaRPr lang="tr-TR" sz="2400" b="1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-</a:t>
            </a:r>
            <a:r>
              <a:rPr lang="tr-TR" sz="2400" b="1" dirty="0"/>
              <a:t> </a:t>
            </a:r>
            <a:r>
              <a:rPr lang="tr-TR" sz="2400" b="1" dirty="0" smtClean="0"/>
              <a:t>4</a:t>
            </a:r>
            <a:r>
              <a:rPr lang="tr-TR" sz="2400" b="1" dirty="0"/>
              <a:t>		b) </a:t>
            </a:r>
            <a:r>
              <a:rPr lang="tr-TR" sz="2400" b="1" dirty="0" smtClean="0"/>
              <a:t>-</a:t>
            </a:r>
            <a:r>
              <a:rPr lang="tr-TR" sz="2400" b="1" dirty="0"/>
              <a:t> </a:t>
            </a:r>
            <a:r>
              <a:rPr lang="tr-TR" sz="2400" b="1" dirty="0" smtClean="0"/>
              <a:t>5</a:t>
            </a:r>
            <a:r>
              <a:rPr lang="tr-TR" sz="2400" b="1" dirty="0"/>
              <a:t>		c) 3		d) 2</a:t>
            </a:r>
            <a:r>
              <a:rPr lang="tr-TR" sz="2400" b="1" dirty="0" smtClean="0"/>
              <a:t> </a:t>
            </a:r>
            <a:endParaRPr lang="tr-TR" sz="24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032988"/>
              </p:ext>
            </p:extLst>
          </p:nvPr>
        </p:nvGraphicFramePr>
        <p:xfrm>
          <a:off x="167415" y="4941168"/>
          <a:ext cx="3466431" cy="1261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" name="Denklem" r:id="rId5" imgW="1663560" imgH="609480" progId="Equation.3">
                  <p:embed/>
                </p:oleObj>
              </mc:Choice>
              <mc:Fallback>
                <p:oleObj name="Denklem" r:id="rId5" imgW="1663560" imgH="609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415" y="4941168"/>
                        <a:ext cx="3466431" cy="12611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697977"/>
              </p:ext>
            </p:extLst>
          </p:nvPr>
        </p:nvGraphicFramePr>
        <p:xfrm>
          <a:off x="4539368" y="5013176"/>
          <a:ext cx="4205287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" name="Denklem" r:id="rId7" imgW="2019240" imgH="609480" progId="Equation.3">
                  <p:embed/>
                </p:oleObj>
              </mc:Choice>
              <mc:Fallback>
                <p:oleObj name="Denklem" r:id="rId7" imgW="2019240" imgH="609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9368" y="5013176"/>
                        <a:ext cx="4205287" cy="126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611560" y="4226002"/>
            <a:ext cx="1584176" cy="491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4670" y="116632"/>
            <a:ext cx="8915814" cy="830997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EĞİM NEDİR : B)</a:t>
            </a:r>
            <a:r>
              <a:rPr lang="tr-TR" sz="2400" b="1" dirty="0" smtClean="0"/>
              <a:t>Bir </a:t>
            </a:r>
            <a:r>
              <a:rPr lang="tr-TR" sz="2400" b="1" dirty="0"/>
              <a:t>dik üçgende dikey (dik) uzunluğun yatay uzunluğa oranına (bölümüne) eğim denir. Eğim “m” harfi ile gösterilir.</a:t>
            </a:r>
            <a:endParaRPr lang="tr-TR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518977"/>
              </p:ext>
            </p:extLst>
          </p:nvPr>
        </p:nvGraphicFramePr>
        <p:xfrm>
          <a:off x="201725" y="5445224"/>
          <a:ext cx="7399338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" name="Denklem" r:id="rId3" imgW="3035160" imgH="469800" progId="Equation.3">
                  <p:embed/>
                </p:oleObj>
              </mc:Choice>
              <mc:Fallback>
                <p:oleObj name="Denklem" r:id="rId3" imgW="3035160" imgH="469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25" y="5445224"/>
                        <a:ext cx="7399338" cy="1154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Düz Ok Bağlayıcısı 4"/>
          <p:cNvCxnSpPr/>
          <p:nvPr/>
        </p:nvCxnSpPr>
        <p:spPr>
          <a:xfrm>
            <a:off x="34670" y="3441257"/>
            <a:ext cx="3607614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H="1" flipV="1">
            <a:off x="971600" y="1153713"/>
            <a:ext cx="7261" cy="3816424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395536" y="1238143"/>
            <a:ext cx="3463598" cy="3570024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3131840" y="2019437"/>
            <a:ext cx="0" cy="14425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575664" y="3228945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168886" y="2540681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Y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45870" y="3061925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421543" y="3041147"/>
            <a:ext cx="357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</a:t>
            </a:r>
            <a:endParaRPr lang="tr-TR" sz="20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168886" y="1819382"/>
            <a:ext cx="8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B(X,Y)</a:t>
            </a:r>
            <a:endParaRPr lang="tr-TR" sz="20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954050" y="3041147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ym typeface="Symbol"/>
              </a:rPr>
              <a:t></a:t>
            </a:r>
            <a:endParaRPr lang="tr-TR" sz="20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816371" y="999977"/>
            <a:ext cx="332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k</a:t>
            </a:r>
            <a:endParaRPr lang="tr-TR" sz="2400" b="1" dirty="0"/>
          </a:p>
        </p:txBody>
      </p:sp>
      <p:sp>
        <p:nvSpPr>
          <p:cNvPr id="16" name="Dikdörtgen Belirtme Çizgisi 15"/>
          <p:cNvSpPr/>
          <p:nvPr/>
        </p:nvSpPr>
        <p:spPr>
          <a:xfrm>
            <a:off x="5292080" y="1231908"/>
            <a:ext cx="2664296" cy="612648"/>
          </a:xfrm>
          <a:prstGeom prst="wedgeRectCallout">
            <a:avLst>
              <a:gd name="adj1" fmla="val -130360"/>
              <a:gd name="adj2" fmla="val 15771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AB doğru parçası dikey uzunluktur.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961761" y="3464012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8" name="Dikdörtgen Belirtme Çizgisi 17"/>
          <p:cNvSpPr/>
          <p:nvPr/>
        </p:nvSpPr>
        <p:spPr>
          <a:xfrm>
            <a:off x="1372311" y="4663813"/>
            <a:ext cx="2028763" cy="612648"/>
          </a:xfrm>
          <a:prstGeom prst="wedgeRectCallout">
            <a:avLst>
              <a:gd name="adj1" fmla="val -6346"/>
              <a:gd name="adj2" fmla="val -251448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AO doğru parçası yatay uzunluktur.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0" name="Dikdörtgen Belirtme Çizgisi 19"/>
          <p:cNvSpPr/>
          <p:nvPr/>
        </p:nvSpPr>
        <p:spPr>
          <a:xfrm>
            <a:off x="3873538" y="2740736"/>
            <a:ext cx="5091350" cy="2416456"/>
          </a:xfrm>
          <a:prstGeom prst="wedgeRectCallout">
            <a:avLst>
              <a:gd name="adj1" fmla="val -15564"/>
              <a:gd name="adj2" fmla="val 4448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1)‘’ k ’’ doğrusu sağa bakıyor.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2)‘’ </a:t>
            </a:r>
            <a:r>
              <a:rPr lang="tr-TR" sz="2000" b="1" dirty="0">
                <a:solidFill>
                  <a:srgbClr val="FF0000"/>
                </a:solidFill>
              </a:rPr>
              <a:t>k ’’ doğrusu </a:t>
            </a:r>
            <a:r>
              <a:rPr lang="tr-TR" sz="2000" b="1" dirty="0" smtClean="0">
                <a:solidFill>
                  <a:srgbClr val="FF0000"/>
                </a:solidFill>
              </a:rPr>
              <a:t>X ekseni ile dar açı oluşturmuş.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3)</a:t>
            </a:r>
            <a:r>
              <a:rPr lang="tr-TR" sz="2000" b="1" dirty="0">
                <a:solidFill>
                  <a:srgbClr val="FF0000"/>
                </a:solidFill>
              </a:rPr>
              <a:t> )‘’ k ’’ </a:t>
            </a:r>
            <a:r>
              <a:rPr lang="tr-TR" sz="2000" b="1" dirty="0" smtClean="0">
                <a:solidFill>
                  <a:srgbClr val="FF0000"/>
                </a:solidFill>
              </a:rPr>
              <a:t>doğrusunun eğimi (+) artı işaretlidir.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	k </a:t>
            </a:r>
            <a:r>
              <a:rPr lang="tr-TR" altLang="zh-CN" sz="2000" b="1" dirty="0">
                <a:solidFill>
                  <a:srgbClr val="FF0000"/>
                </a:solidFill>
              </a:rPr>
              <a:t>doğrusu X ekseninin pozitif yönü ile DAR açı yapmaktadır. Sağa bakan açılardan DAR açı olanların eğimleri pozitiftir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2298610" y="3399039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21" name="Dikdörtgen 20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475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 animBg="1"/>
      <p:bldP spid="20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7516" y="116632"/>
            <a:ext cx="8712968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ÖRNEK-1:</a:t>
            </a:r>
            <a:r>
              <a:rPr lang="tr-TR" b="1" dirty="0"/>
              <a:t>	</a:t>
            </a:r>
            <a:r>
              <a:rPr lang="tr-TR" b="1" dirty="0" smtClean="0"/>
              <a:t>Aşağıdaki  k doğrusunun eğimi hangi seçenekte doğru olarak verilmiştir?</a:t>
            </a:r>
          </a:p>
          <a:p>
            <a:r>
              <a:rPr lang="tr-TR" b="1" dirty="0"/>
              <a:t>	</a:t>
            </a:r>
            <a:r>
              <a:rPr lang="tr-TR" b="1" dirty="0" smtClean="0"/>
              <a:t>a) -1 / 2		b) 1		c) 1 / 2		d) 2</a:t>
            </a:r>
            <a:endParaRPr lang="tr-TR" dirty="0"/>
          </a:p>
        </p:txBody>
      </p:sp>
      <p:cxnSp>
        <p:nvCxnSpPr>
          <p:cNvPr id="3" name="Düz Ok Bağlayıcısı 2"/>
          <p:cNvCxnSpPr/>
          <p:nvPr/>
        </p:nvCxnSpPr>
        <p:spPr>
          <a:xfrm>
            <a:off x="251520" y="3429000"/>
            <a:ext cx="4356484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V="1">
            <a:off x="2429762" y="1196752"/>
            <a:ext cx="0" cy="4464496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 flipV="1">
            <a:off x="1979712" y="1844824"/>
            <a:ext cx="1944216" cy="3816424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4274506" y="295630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499229" y="105287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Y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23928" y="1444714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3131840" y="3411591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1</a:t>
            </a:r>
            <a:endParaRPr lang="tr-TR" sz="20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033411" y="4521731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-2</a:t>
            </a:r>
            <a:endParaRPr lang="tr-TR" sz="20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2100737" y="3431895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12" name="Dikdörtgen Belirtme Çizgisi 11"/>
          <p:cNvSpPr/>
          <p:nvPr/>
        </p:nvSpPr>
        <p:spPr>
          <a:xfrm>
            <a:off x="4716016" y="1252928"/>
            <a:ext cx="4248872" cy="3112176"/>
          </a:xfrm>
          <a:prstGeom prst="wedgeRectCallout">
            <a:avLst>
              <a:gd name="adj1" fmla="val -15564"/>
              <a:gd name="adj2" fmla="val 4448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YORUM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1)‘’ k ’’ doğrusu sağa bakıyor.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2)‘’ </a:t>
            </a:r>
            <a:r>
              <a:rPr lang="tr-TR" sz="2000" b="1" dirty="0">
                <a:solidFill>
                  <a:srgbClr val="FF0000"/>
                </a:solidFill>
              </a:rPr>
              <a:t>k ’’ doğrusu </a:t>
            </a:r>
            <a:r>
              <a:rPr lang="tr-TR" sz="2000" b="1" dirty="0" smtClean="0">
                <a:solidFill>
                  <a:srgbClr val="FF0000"/>
                </a:solidFill>
              </a:rPr>
              <a:t>X ekseni ile dar açı oluşturmuş.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3)</a:t>
            </a:r>
            <a:r>
              <a:rPr lang="tr-TR" sz="2000" b="1" dirty="0">
                <a:solidFill>
                  <a:srgbClr val="FF0000"/>
                </a:solidFill>
              </a:rPr>
              <a:t> )‘’ k ’’ </a:t>
            </a:r>
            <a:r>
              <a:rPr lang="tr-TR" sz="2000" b="1" dirty="0" smtClean="0">
                <a:solidFill>
                  <a:srgbClr val="FF0000"/>
                </a:solidFill>
              </a:rPr>
              <a:t>doğrusunun eğimi (+) artı işaretlidir.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	k </a:t>
            </a:r>
            <a:r>
              <a:rPr lang="tr-TR" altLang="zh-CN" sz="2000" b="1" dirty="0">
                <a:solidFill>
                  <a:srgbClr val="FF0000"/>
                </a:solidFill>
              </a:rPr>
              <a:t>doğrusu X ekseninin pozitif yönü ile DAR açı yapmaktadır. Sağa bakan açılardan DAR açı olanların eğimleri pozitiftir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287400"/>
              </p:ext>
            </p:extLst>
          </p:nvPr>
        </p:nvGraphicFramePr>
        <p:xfrm>
          <a:off x="2852657" y="4424165"/>
          <a:ext cx="5303837" cy="203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5" name="Denklem" r:id="rId3" imgW="2336760" imgH="888840" progId="Equation.3">
                  <p:embed/>
                </p:oleObj>
              </mc:Choice>
              <mc:Fallback>
                <p:oleObj name="Denklem" r:id="rId3" imgW="2336760" imgH="88884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2657" y="4424165"/>
                        <a:ext cx="5303837" cy="203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ikdörtgen 13"/>
          <p:cNvSpPr/>
          <p:nvPr/>
        </p:nvSpPr>
        <p:spPr>
          <a:xfrm>
            <a:off x="6228384" y="578297"/>
            <a:ext cx="1224136" cy="474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Belirtme Çizgisi 14"/>
          <p:cNvSpPr/>
          <p:nvPr/>
        </p:nvSpPr>
        <p:spPr>
          <a:xfrm>
            <a:off x="107505" y="5157192"/>
            <a:ext cx="1728192" cy="1368152"/>
          </a:xfrm>
          <a:prstGeom prst="wedgeRectCallout">
            <a:avLst>
              <a:gd name="adj1" fmla="val -25774"/>
              <a:gd name="adj2" fmla="val -2499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X=1 ve Y=2 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değerleri işaretsiz olarak alınır.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8864" y="116632"/>
            <a:ext cx="8861620" cy="830997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EĞİM NEDİR:B) </a:t>
            </a:r>
            <a:r>
              <a:rPr lang="tr-TR" sz="2400" b="1" dirty="0" smtClean="0"/>
              <a:t>Bir </a:t>
            </a:r>
            <a:r>
              <a:rPr lang="tr-TR" sz="2400" b="1" dirty="0"/>
              <a:t>dik üçgende dikey (dik) uzunluğun yatay uzunluğa oranına (bölümüne) eğim denir. Eğim “m” harfi ile gösterilir.</a:t>
            </a:r>
            <a:endParaRPr lang="tr-TR" sz="2400" dirty="0"/>
          </a:p>
        </p:txBody>
      </p:sp>
      <p:cxnSp>
        <p:nvCxnSpPr>
          <p:cNvPr id="3" name="Düz Ok Bağlayıcısı 2"/>
          <p:cNvCxnSpPr/>
          <p:nvPr/>
        </p:nvCxnSpPr>
        <p:spPr>
          <a:xfrm>
            <a:off x="251520" y="3429000"/>
            <a:ext cx="4356484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 flipV="1">
            <a:off x="2426467" y="1196752"/>
            <a:ext cx="3295" cy="4464496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2492597" y="3416388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4366100" y="2962999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cxnSp>
        <p:nvCxnSpPr>
          <p:cNvPr id="8" name="Düz Ok Bağlayıcısı 7"/>
          <p:cNvCxnSpPr/>
          <p:nvPr/>
        </p:nvCxnSpPr>
        <p:spPr>
          <a:xfrm flipH="1" flipV="1">
            <a:off x="539556" y="1252930"/>
            <a:ext cx="3888428" cy="256356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4366100" y="3862618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499229" y="105287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Y</a:t>
            </a:r>
            <a:endParaRPr lang="tr-TR" sz="20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808735" y="3454547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638308" y="3462508"/>
            <a:ext cx="357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</a:t>
            </a:r>
            <a:endParaRPr lang="tr-TR" sz="20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51914" y="1452983"/>
            <a:ext cx="892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B(-X,Y)</a:t>
            </a:r>
            <a:endParaRPr lang="tr-TR" sz="2000" b="1" dirty="0"/>
          </a:p>
        </p:txBody>
      </p:sp>
      <p:cxnSp>
        <p:nvCxnSpPr>
          <p:cNvPr id="28" name="Düz Bağlayıcı 27"/>
          <p:cNvCxnSpPr>
            <a:endCxn id="17" idx="0"/>
          </p:cNvCxnSpPr>
          <p:nvPr/>
        </p:nvCxnSpPr>
        <p:spPr>
          <a:xfrm>
            <a:off x="971600" y="1540628"/>
            <a:ext cx="7214" cy="19139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kutusu 28"/>
          <p:cNvSpPr txBox="1"/>
          <p:nvPr/>
        </p:nvSpPr>
        <p:spPr>
          <a:xfrm>
            <a:off x="3769877" y="3047871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ym typeface="Symbol"/>
              </a:rPr>
              <a:t></a:t>
            </a:r>
            <a:endParaRPr lang="tr-TR" sz="2000" b="1" dirty="0"/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5" name="Nesne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270810"/>
              </p:ext>
            </p:extLst>
          </p:nvPr>
        </p:nvGraphicFramePr>
        <p:xfrm>
          <a:off x="2857295" y="4573690"/>
          <a:ext cx="5168900" cy="198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Denklem" r:id="rId3" imgW="2323800" imgH="888840" progId="Equation.3">
                  <p:embed/>
                </p:oleObj>
              </mc:Choice>
              <mc:Fallback>
                <p:oleObj name="Denklem" r:id="rId3" imgW="2323800" imgH="8888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95" y="4573690"/>
                        <a:ext cx="5168900" cy="1989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Dikdörtgen Belirtme Çizgisi 35"/>
          <p:cNvSpPr/>
          <p:nvPr/>
        </p:nvSpPr>
        <p:spPr>
          <a:xfrm>
            <a:off x="4718591" y="1256821"/>
            <a:ext cx="4231893" cy="3112176"/>
          </a:xfrm>
          <a:prstGeom prst="wedgeRectCallout">
            <a:avLst>
              <a:gd name="adj1" fmla="val -15564"/>
              <a:gd name="adj2" fmla="val 4448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YORUM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1)‘’ k ’’ doğrusu sağa bakıyor.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2)‘’ </a:t>
            </a:r>
            <a:r>
              <a:rPr lang="tr-TR" sz="2000" b="1" dirty="0">
                <a:solidFill>
                  <a:srgbClr val="FF0000"/>
                </a:solidFill>
              </a:rPr>
              <a:t>k ’’ doğrusu </a:t>
            </a:r>
            <a:r>
              <a:rPr lang="tr-TR" sz="2000" b="1" dirty="0" smtClean="0">
                <a:solidFill>
                  <a:srgbClr val="FF0000"/>
                </a:solidFill>
              </a:rPr>
              <a:t>X ekseni ile geniş açı oluşturmuş.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3)</a:t>
            </a:r>
            <a:r>
              <a:rPr lang="tr-TR" sz="2000" b="1" dirty="0">
                <a:solidFill>
                  <a:srgbClr val="FF0000"/>
                </a:solidFill>
              </a:rPr>
              <a:t> )‘’ k ’’ </a:t>
            </a:r>
            <a:r>
              <a:rPr lang="tr-TR" sz="2000" b="1" dirty="0" smtClean="0">
                <a:solidFill>
                  <a:srgbClr val="FF0000"/>
                </a:solidFill>
              </a:rPr>
              <a:t>doğrusunun eğimi (-) eksi işaretlidir.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	k </a:t>
            </a:r>
            <a:r>
              <a:rPr lang="tr-TR" altLang="zh-CN" sz="2000" b="1" dirty="0">
                <a:solidFill>
                  <a:srgbClr val="FF0000"/>
                </a:solidFill>
              </a:rPr>
              <a:t>doğrusu X ekseninin pozitif yönü ile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GENİŞ  </a:t>
            </a:r>
            <a:r>
              <a:rPr lang="tr-TR" altLang="zh-CN" sz="2000" b="1" dirty="0">
                <a:solidFill>
                  <a:srgbClr val="FF0000"/>
                </a:solidFill>
              </a:rPr>
              <a:t>açı yapmaktadır. Sağa bakan açılardan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GENİŞ </a:t>
            </a:r>
            <a:r>
              <a:rPr lang="tr-TR" altLang="zh-CN" sz="2000" b="1" dirty="0">
                <a:solidFill>
                  <a:srgbClr val="FF0000"/>
                </a:solidFill>
              </a:rPr>
              <a:t>açı olanların eğimleri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negatiftir (-) eksidir.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1" name="Dikdörtgen Belirtme Çizgisi 20"/>
          <p:cNvSpPr/>
          <p:nvPr/>
        </p:nvSpPr>
        <p:spPr>
          <a:xfrm rot="16200000">
            <a:off x="-380493" y="2281104"/>
            <a:ext cx="1551362" cy="612648"/>
          </a:xfrm>
          <a:prstGeom prst="wedgeRectCallout">
            <a:avLst>
              <a:gd name="adj1" fmla="val -16426"/>
              <a:gd name="adj2" fmla="val 9852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 Dikey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 uzunluktur.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2" name="Dikdörtgen Belirtme Çizgisi 21"/>
          <p:cNvSpPr/>
          <p:nvPr/>
        </p:nvSpPr>
        <p:spPr>
          <a:xfrm>
            <a:off x="693083" y="4062673"/>
            <a:ext cx="1590939" cy="612648"/>
          </a:xfrm>
          <a:prstGeom prst="wedgeRectCallout">
            <a:avLst>
              <a:gd name="adj1" fmla="val 6537"/>
              <a:gd name="adj2" fmla="val -14851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Yatay 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uzunluktur.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3" name="Dikdörtgen 22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15" grpId="0"/>
      <p:bldP spid="16" grpId="0"/>
      <p:bldP spid="17" grpId="0"/>
      <p:bldP spid="18" grpId="0"/>
      <p:bldP spid="19" grpId="0"/>
      <p:bldP spid="29" grpId="0"/>
      <p:bldP spid="36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7516" y="116632"/>
            <a:ext cx="8712968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ÖRNEK-1:</a:t>
            </a:r>
            <a:r>
              <a:rPr lang="tr-TR" b="1" dirty="0"/>
              <a:t>	</a:t>
            </a:r>
            <a:r>
              <a:rPr lang="tr-TR" b="1" dirty="0" smtClean="0"/>
              <a:t>Aşağıdaki  k doğrusunun eğimi hangi seçenekte doğru olarak verilmiştir?</a:t>
            </a:r>
          </a:p>
          <a:p>
            <a:r>
              <a:rPr lang="tr-TR" b="1" dirty="0"/>
              <a:t>	</a:t>
            </a:r>
            <a:r>
              <a:rPr lang="tr-TR" b="1" dirty="0" smtClean="0"/>
              <a:t>a) - 2		b) 4		c) 2		d) 1 / 2</a:t>
            </a:r>
            <a:endParaRPr lang="tr-TR" dirty="0"/>
          </a:p>
        </p:txBody>
      </p:sp>
      <p:cxnSp>
        <p:nvCxnSpPr>
          <p:cNvPr id="3" name="Düz Ok Bağlayıcısı 2"/>
          <p:cNvCxnSpPr/>
          <p:nvPr/>
        </p:nvCxnSpPr>
        <p:spPr>
          <a:xfrm>
            <a:off x="237516" y="4869160"/>
            <a:ext cx="3726522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V="1">
            <a:off x="1691680" y="1059875"/>
            <a:ext cx="3295" cy="4464496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1303600" y="486916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0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3724029" y="443827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X</a:t>
            </a:r>
            <a:endParaRPr lang="tr-TR" sz="2000" b="1" dirty="0"/>
          </a:p>
        </p:txBody>
      </p:sp>
      <p:cxnSp>
        <p:nvCxnSpPr>
          <p:cNvPr id="7" name="Düz Ok Bağlayıcısı 6"/>
          <p:cNvCxnSpPr/>
          <p:nvPr/>
        </p:nvCxnSpPr>
        <p:spPr>
          <a:xfrm flipH="1" flipV="1">
            <a:off x="1187624" y="1039962"/>
            <a:ext cx="2450684" cy="4621286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3663075" y="5324316"/>
            <a:ext cx="30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</a:t>
            </a:r>
            <a:endParaRPr lang="tr-TR" sz="2000" b="1" dirty="0"/>
          </a:p>
        </p:txBody>
      </p:sp>
      <p:sp>
        <p:nvSpPr>
          <p:cNvPr id="9" name="Metin kutusu 8"/>
          <p:cNvSpPr txBox="1"/>
          <p:nvPr/>
        </p:nvSpPr>
        <p:spPr>
          <a:xfrm flipH="1">
            <a:off x="1835696" y="1059875"/>
            <a:ext cx="331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</a:t>
            </a:r>
            <a:endParaRPr lang="tr-TR" sz="20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929561" y="48691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2</a:t>
            </a:r>
            <a:endParaRPr lang="tr-TR" sz="24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289172" y="168599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4</a:t>
            </a:r>
            <a:endParaRPr lang="tr-TR" sz="2400" b="1" dirty="0"/>
          </a:p>
        </p:txBody>
      </p:sp>
      <p:sp>
        <p:nvSpPr>
          <p:cNvPr id="17" name="Dikdörtgen Belirtme Çizgisi 16"/>
          <p:cNvSpPr/>
          <p:nvPr/>
        </p:nvSpPr>
        <p:spPr>
          <a:xfrm>
            <a:off x="3638308" y="1252928"/>
            <a:ext cx="5326580" cy="2248080"/>
          </a:xfrm>
          <a:prstGeom prst="wedgeRectCallout">
            <a:avLst>
              <a:gd name="adj1" fmla="val -15564"/>
              <a:gd name="adj2" fmla="val 4448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YORUM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1)‘’ k ’’ doğrusu sağa bakıyor.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2)‘’ </a:t>
            </a:r>
            <a:r>
              <a:rPr lang="tr-TR" sz="2000" b="1" dirty="0">
                <a:solidFill>
                  <a:srgbClr val="FF0000"/>
                </a:solidFill>
              </a:rPr>
              <a:t>k ’’ doğrusu </a:t>
            </a:r>
            <a:r>
              <a:rPr lang="tr-TR" sz="2000" b="1" dirty="0" smtClean="0">
                <a:solidFill>
                  <a:srgbClr val="FF0000"/>
                </a:solidFill>
              </a:rPr>
              <a:t>X ekseni ile geniş açı oluşturmuş.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3)</a:t>
            </a:r>
            <a:r>
              <a:rPr lang="tr-TR" sz="2000" b="1" dirty="0">
                <a:solidFill>
                  <a:srgbClr val="FF0000"/>
                </a:solidFill>
              </a:rPr>
              <a:t> )‘’ k ’’ </a:t>
            </a:r>
            <a:r>
              <a:rPr lang="tr-TR" sz="2000" b="1" dirty="0" smtClean="0">
                <a:solidFill>
                  <a:srgbClr val="FF0000"/>
                </a:solidFill>
              </a:rPr>
              <a:t>doğrusunun eğimi (-) eksi işaretlidir.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	k </a:t>
            </a:r>
            <a:r>
              <a:rPr lang="tr-TR" altLang="zh-CN" sz="2000" b="1" dirty="0">
                <a:solidFill>
                  <a:srgbClr val="FF0000"/>
                </a:solidFill>
              </a:rPr>
              <a:t>doğrusu X ekseninin pozitif yönü ile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geniş </a:t>
            </a:r>
            <a:r>
              <a:rPr lang="tr-TR" altLang="zh-CN" sz="2000" b="1" dirty="0">
                <a:solidFill>
                  <a:srgbClr val="FF0000"/>
                </a:solidFill>
              </a:rPr>
              <a:t>açı yapmaktadır. Sağa bakan açılardan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geniş açı </a:t>
            </a:r>
            <a:r>
              <a:rPr lang="tr-TR" altLang="zh-CN" sz="2000" b="1" dirty="0">
                <a:solidFill>
                  <a:srgbClr val="FF0000"/>
                </a:solidFill>
              </a:rPr>
              <a:t>olanların eğimleri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negatiftir (-) eksidir.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8" name="Dikdörtgen Belirtme Çizgisi 17"/>
          <p:cNvSpPr/>
          <p:nvPr/>
        </p:nvSpPr>
        <p:spPr>
          <a:xfrm>
            <a:off x="237516" y="5736926"/>
            <a:ext cx="2390268" cy="980728"/>
          </a:xfrm>
          <a:prstGeom prst="wedgeRectCallout">
            <a:avLst>
              <a:gd name="adj1" fmla="val -25774"/>
              <a:gd name="adj2" fmla="val -2499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X=2 ve Y=4 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değerleri işaretsiz olarak alınır.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082907" y="578297"/>
            <a:ext cx="1224136" cy="474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0" name="Nesne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281473"/>
              </p:ext>
            </p:extLst>
          </p:nvPr>
        </p:nvGraphicFramePr>
        <p:xfrm>
          <a:off x="4283968" y="3706396"/>
          <a:ext cx="3433046" cy="2520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4" name="Denklem" r:id="rId3" imgW="1409400" imgH="1028520" progId="Equation.3">
                  <p:embed/>
                </p:oleObj>
              </mc:Choice>
              <mc:Fallback>
                <p:oleObj name="Denklem" r:id="rId3" imgW="1409400" imgH="1028520" progId="Equation.3">
                  <p:embed/>
                  <p:pic>
                    <p:nvPicPr>
                      <p:cNvPr id="0" name="Nesn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3706396"/>
                        <a:ext cx="3433046" cy="25208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Dikdörtgen 20"/>
          <p:cNvSpPr>
            <a:spLocks noChangeArrowheads="1"/>
          </p:cNvSpPr>
          <p:nvPr/>
        </p:nvSpPr>
        <p:spPr bwMode="auto">
          <a:xfrm>
            <a:off x="4211960" y="6334125"/>
            <a:ext cx="49320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179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8" grpId="0"/>
      <p:bldP spid="9" grpId="0"/>
      <p:bldP spid="10" grpId="0"/>
      <p:bldP spid="13" grpId="0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671</Words>
  <Application>Microsoft Office PowerPoint</Application>
  <PresentationFormat>Ekran Gösterisi (4:3)</PresentationFormat>
  <Paragraphs>192</Paragraphs>
  <Slides>19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1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85</cp:revision>
  <dcterms:created xsi:type="dcterms:W3CDTF">2013-04-21T15:31:06Z</dcterms:created>
  <dcterms:modified xsi:type="dcterms:W3CDTF">2013-04-21T21:27:14Z</dcterms:modified>
</cp:coreProperties>
</file>